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K. WHAL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5B21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68" autoAdjust="0"/>
  </p:normalViewPr>
  <p:slideViewPr>
    <p:cSldViewPr>
      <p:cViewPr>
        <p:scale>
          <a:sx n="100" d="100"/>
          <a:sy n="100" d="100"/>
        </p:scale>
        <p:origin x="-1014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685" y="0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87" y="3257550"/>
            <a:ext cx="745109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685" y="6513513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12BE3-9EA4-4926-9F8F-6223775FA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8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E9760-1B79-4C36-B3FF-D5FF8A5896C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33B7-0866-4565-A0D2-404AF8769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9845D-EF02-4AB5-BF7E-23FEF4827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84FF-7E39-4C6F-9B29-907514626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F0C6-9974-4121-BA9F-9E3EFCE97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03C0-56AB-4330-B44B-4247AF2CA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EA7F-E44A-4184-B64F-FC5581FE3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62F70-D52F-4894-8B39-39DA1BC99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E44C-AE7B-4A9D-BA2A-81879797B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2A083-26ED-41F9-9B73-70A0E7E8F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2109-E0EF-4D79-B8E6-B168F04EA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7F9A-0FF7-4A75-A206-8449F9BCE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8A3B6C-B8BD-42E0-AD14-CFA43AB12E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505200" y="4191000"/>
            <a:ext cx="8382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b="1" dirty="0">
              <a:solidFill>
                <a:schemeClr val="tx2"/>
              </a:solidFill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16200000">
            <a:off x="2855120" y="4917282"/>
            <a:ext cx="309561" cy="838199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91436" tIns="45718" rIns="91436" bIns="45718" anchor="ctr"/>
          <a:lstStyle/>
          <a:p>
            <a:pPr algn="ctr"/>
            <a:endParaRPr lang="en-US" sz="800" b="1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600399" y="4679156"/>
            <a:ext cx="3048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lIns="91436" tIns="45718" rIns="91436" bIns="45718" anchor="ctr"/>
          <a:lstStyle/>
          <a:p>
            <a:pPr algn="ctr"/>
            <a:endParaRPr lang="en-US" sz="900" b="1" dirty="0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 rot="-1459535">
            <a:off x="3657600" y="4800600"/>
            <a:ext cx="314325" cy="6556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800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2590800" y="44196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900" b="1" dirty="0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838200" y="838200"/>
            <a:ext cx="1447800" cy="1066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dirty="0"/>
              <a:t>Trailers</a:t>
            </a:r>
          </a:p>
        </p:txBody>
      </p: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rot="5400000" flipH="1" flipV="1">
            <a:off x="7658894" y="5676106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rot="5400000">
            <a:off x="5714206" y="3276600"/>
            <a:ext cx="6553994" cy="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1295400" y="65532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r>
              <a:rPr lang="en-US" dirty="0"/>
              <a:t>Lake front 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489325" y="1560513"/>
            <a:ext cx="253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022725" y="1636713"/>
            <a:ext cx="138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 rot="16200000" flipH="1">
            <a:off x="7788275" y="585152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endParaRPr lang="en-US" sz="800" b="1"/>
          </a:p>
          <a:p>
            <a:endParaRPr lang="en-US" sz="800" b="1"/>
          </a:p>
        </p:txBody>
      </p:sp>
      <p:sp>
        <p:nvSpPr>
          <p:cNvPr id="2116" name="AutoShape 68"/>
          <p:cNvSpPr>
            <a:spLocks noChangeArrowheads="1"/>
          </p:cNvSpPr>
          <p:nvPr/>
        </p:nvSpPr>
        <p:spPr bwMode="auto">
          <a:xfrm>
            <a:off x="0" y="5486400"/>
            <a:ext cx="8305800" cy="76200"/>
          </a:xfrm>
          <a:prstGeom prst="flowChartProcess">
            <a:avLst/>
          </a:prstGeom>
          <a:solidFill>
            <a:srgbClr val="996633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609600" y="0"/>
            <a:ext cx="228600" cy="5562600"/>
          </a:xfrm>
          <a:prstGeom prst="flowChartProces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772400" y="1828800"/>
            <a:ext cx="990600" cy="3698875"/>
          </a:xfrm>
          <a:custGeom>
            <a:avLst/>
            <a:gdLst/>
            <a:ahLst/>
            <a:cxnLst>
              <a:cxn ang="0">
                <a:pos x="0" y="889"/>
              </a:cxn>
              <a:cxn ang="0">
                <a:pos x="78" y="874"/>
              </a:cxn>
              <a:cxn ang="0">
                <a:pos x="92" y="832"/>
              </a:cxn>
              <a:cxn ang="0">
                <a:pos x="100" y="810"/>
              </a:cxn>
              <a:cxn ang="0">
                <a:pos x="107" y="0"/>
              </a:cxn>
            </a:cxnLst>
            <a:rect l="0" t="0" r="r" b="b"/>
            <a:pathLst>
              <a:path w="117" h="890">
                <a:moveTo>
                  <a:pt x="0" y="889"/>
                </a:moveTo>
                <a:cubicBezTo>
                  <a:pt x="25" y="882"/>
                  <a:pt x="57" y="890"/>
                  <a:pt x="78" y="874"/>
                </a:cubicBezTo>
                <a:cubicBezTo>
                  <a:pt x="90" y="865"/>
                  <a:pt x="87" y="846"/>
                  <a:pt x="92" y="832"/>
                </a:cubicBezTo>
                <a:cubicBezTo>
                  <a:pt x="95" y="825"/>
                  <a:pt x="100" y="810"/>
                  <a:pt x="100" y="810"/>
                </a:cubicBezTo>
                <a:cubicBezTo>
                  <a:pt x="117" y="436"/>
                  <a:pt x="107" y="706"/>
                  <a:pt x="107" y="0"/>
                </a:cubicBezTo>
              </a:path>
            </a:pathLst>
          </a:custGeom>
          <a:solidFill>
            <a:srgbClr val="996633"/>
          </a:solidFill>
          <a:ln w="34925">
            <a:solidFill>
              <a:srgbClr val="99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" name="AutoShape 81"/>
          <p:cNvSpPr>
            <a:spLocks noChangeArrowheads="1"/>
          </p:cNvSpPr>
          <p:nvPr/>
        </p:nvSpPr>
        <p:spPr bwMode="auto">
          <a:xfrm rot="4093983">
            <a:off x="3730961" y="4811399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 rot="5400000">
            <a:off x="7239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horz" wrap="none" anchor="ctr"/>
          <a:lstStyle/>
          <a:p>
            <a:pPr algn="ctr"/>
            <a:r>
              <a:rPr lang="en-US" sz="900" b="1" dirty="0" smtClean="0"/>
              <a:t>William Smith </a:t>
            </a:r>
            <a:endParaRPr lang="en-US" sz="900" b="1" dirty="0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4114800" y="1600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4038600" y="5562600"/>
            <a:ext cx="381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Oswego SUNY</a:t>
            </a:r>
            <a:endParaRPr lang="en-US" sz="900" b="1" dirty="0"/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2590800" y="4191000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 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2514600" y="152400"/>
            <a:ext cx="1284326" cy="95410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   Fall</a:t>
            </a:r>
            <a:endParaRPr lang="en-US" sz="2800" dirty="0"/>
          </a:p>
          <a:p>
            <a:r>
              <a:rPr lang="en-US" sz="2800" dirty="0" smtClean="0"/>
              <a:t>   2012</a:t>
            </a:r>
            <a:endParaRPr lang="en-US" sz="2800" dirty="0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 rot="16200000">
            <a:off x="8534400" y="5105400"/>
            <a:ext cx="685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/>
              <a:t>Private trailer</a:t>
            </a:r>
            <a:endParaRPr lang="en-US" sz="800" dirty="0"/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 rot="5400000">
            <a:off x="40767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12954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7" name="Oval 149"/>
          <p:cNvSpPr>
            <a:spLocks noChangeArrowheads="1"/>
          </p:cNvSpPr>
          <p:nvPr/>
        </p:nvSpPr>
        <p:spPr bwMode="auto">
          <a:xfrm>
            <a:off x="6880224" y="48387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4708525" y="769938"/>
            <a:ext cx="1844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5165725" y="515938"/>
            <a:ext cx="28352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 dirty="0"/>
              <a:t>RULES:</a:t>
            </a:r>
          </a:p>
          <a:p>
            <a:pPr>
              <a:buFontTx/>
              <a:buChar char="•"/>
            </a:pPr>
            <a:r>
              <a:rPr lang="en-US" sz="1000" dirty="0"/>
              <a:t> You have </a:t>
            </a:r>
            <a:r>
              <a:rPr lang="en-US" sz="1000" b="1" dirty="0"/>
              <a:t>30 min to unload/load</a:t>
            </a:r>
            <a:r>
              <a:rPr lang="en-US" sz="1000" dirty="0"/>
              <a:t>  </a:t>
            </a:r>
          </a:p>
          <a:p>
            <a:r>
              <a:rPr lang="en-US" sz="1000" dirty="0"/>
              <a:t>and then you must park your vehicle in </a:t>
            </a:r>
          </a:p>
          <a:p>
            <a:r>
              <a:rPr lang="en-US" sz="1000" dirty="0"/>
              <a:t>designated parking area. No cars/vans/trucks</a:t>
            </a:r>
          </a:p>
          <a:p>
            <a:r>
              <a:rPr lang="en-US" sz="1000" dirty="0"/>
              <a:t>may be left on or in the premium tent site area.</a:t>
            </a:r>
          </a:p>
          <a:p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Everything you unload must fit on your site.</a:t>
            </a:r>
          </a:p>
          <a:p>
            <a:pPr>
              <a:buFontTx/>
              <a:buChar char="•"/>
            </a:pPr>
            <a:r>
              <a:rPr lang="en-US" sz="1000" dirty="0"/>
              <a:t>You may keep your food trailer on your site </a:t>
            </a:r>
            <a:r>
              <a:rPr lang="en-US" sz="1000" dirty="0" smtClean="0"/>
              <a:t>  but </a:t>
            </a:r>
            <a:r>
              <a:rPr lang="en-US" sz="1000" dirty="0"/>
              <a:t>it must fit ENTIRELY ON YOUR SITE</a:t>
            </a:r>
            <a:r>
              <a:rPr lang="en-US" sz="1000" dirty="0" smtClean="0"/>
              <a:t>.</a:t>
            </a:r>
          </a:p>
          <a:p>
            <a:pPr>
              <a:buFontTx/>
              <a:buChar char="•"/>
            </a:pPr>
            <a:r>
              <a:rPr lang="en-US" sz="1000" dirty="0" smtClean="0"/>
              <a:t>Please do not touch any of the property that belongs to the people who are seasonal residents.  Stay off the docks and the porches please.  Thank you in advance.</a:t>
            </a:r>
            <a:endParaRPr lang="en-US" sz="1000" dirty="0"/>
          </a:p>
          <a:p>
            <a:pPr>
              <a:buFontTx/>
              <a:buChar char="•"/>
            </a:pPr>
            <a:endParaRPr lang="en-US" sz="1000" dirty="0"/>
          </a:p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245" name="Text Box 197"/>
          <p:cNvSpPr txBox="1">
            <a:spLocks noChangeArrowheads="1"/>
          </p:cNvSpPr>
          <p:nvPr/>
        </p:nvSpPr>
        <p:spPr bwMode="auto">
          <a:xfrm>
            <a:off x="1447800" y="45720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 rot="16200000">
            <a:off x="33909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St.</a:t>
            </a:r>
          </a:p>
          <a:p>
            <a:pPr algn="ctr"/>
            <a:r>
              <a:rPr lang="en-US" sz="900" b="1" dirty="0" smtClean="0"/>
              <a:t>Lawrence U</a:t>
            </a:r>
            <a:endParaRPr lang="en-US" sz="900" b="1" dirty="0"/>
          </a:p>
        </p:txBody>
      </p:sp>
      <p:sp>
        <p:nvSpPr>
          <p:cNvPr id="2262" name="Rectangle 214"/>
          <p:cNvSpPr>
            <a:spLocks noChangeArrowheads="1"/>
          </p:cNvSpPr>
          <p:nvPr/>
        </p:nvSpPr>
        <p:spPr bwMode="auto">
          <a:xfrm flipH="1">
            <a:off x="3429000" y="5562600"/>
            <a:ext cx="30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Wesleyan </a:t>
            </a:r>
            <a:r>
              <a:rPr lang="en-US" sz="900" b="1" dirty="0" err="1" smtClean="0"/>
              <a:t>Univ</a:t>
            </a:r>
            <a:endParaRPr lang="en-US" sz="900" b="1" dirty="0"/>
          </a:p>
        </p:txBody>
      </p:sp>
      <p:sp>
        <p:nvSpPr>
          <p:cNvPr id="2264" name="Rectangle 216"/>
          <p:cNvSpPr>
            <a:spLocks noChangeArrowheads="1"/>
          </p:cNvSpPr>
          <p:nvPr/>
        </p:nvSpPr>
        <p:spPr bwMode="auto">
          <a:xfrm rot="16200000">
            <a:off x="5181600" y="5867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</a:p>
        </p:txBody>
      </p:sp>
      <p:sp>
        <p:nvSpPr>
          <p:cNvPr id="2272" name="Rectangle 224"/>
          <p:cNvSpPr>
            <a:spLocks noChangeArrowheads="1"/>
          </p:cNvSpPr>
          <p:nvPr/>
        </p:nvSpPr>
        <p:spPr bwMode="auto">
          <a:xfrm rot="16200000">
            <a:off x="7000419" y="4836318"/>
            <a:ext cx="829585" cy="4413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 dirty="0" smtClean="0"/>
              <a:t>Pelham</a:t>
            </a:r>
            <a:endParaRPr lang="en-US" sz="1000" b="1" dirty="0"/>
          </a:p>
        </p:txBody>
      </p:sp>
      <p:sp>
        <p:nvSpPr>
          <p:cNvPr id="2285" name="Text Box 237"/>
          <p:cNvSpPr txBox="1">
            <a:spLocks noChangeArrowheads="1"/>
          </p:cNvSpPr>
          <p:nvPr/>
        </p:nvSpPr>
        <p:spPr bwMode="auto">
          <a:xfrm>
            <a:off x="4724400" y="5638800"/>
            <a:ext cx="396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2286000" y="5562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 rot="16200000">
            <a:off x="2781301" y="5905499"/>
            <a:ext cx="990600" cy="3048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 smtClean="0"/>
              <a:t>UConn</a:t>
            </a:r>
            <a:endParaRPr lang="en-US" sz="900" b="1" dirty="0"/>
          </a:p>
        </p:txBody>
      </p:sp>
      <p:sp>
        <p:nvSpPr>
          <p:cNvPr id="2303" name="Text Box 255"/>
          <p:cNvSpPr txBox="1">
            <a:spLocks noChangeArrowheads="1"/>
          </p:cNvSpPr>
          <p:nvPr/>
        </p:nvSpPr>
        <p:spPr bwMode="auto">
          <a:xfrm>
            <a:off x="4648200" y="4487863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04" name="Rectangle 256"/>
          <p:cNvSpPr>
            <a:spLocks noChangeArrowheads="1"/>
          </p:cNvSpPr>
          <p:nvPr/>
        </p:nvSpPr>
        <p:spPr bwMode="auto">
          <a:xfrm>
            <a:off x="6583362" y="4686300"/>
            <a:ext cx="287337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800" b="1" dirty="0" smtClean="0"/>
              <a:t>Hudson River</a:t>
            </a:r>
            <a:endParaRPr lang="en-US" sz="800" b="1" dirty="0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 rot="16200000">
            <a:off x="4191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Marist College</a:t>
            </a:r>
            <a:endParaRPr lang="en-US" sz="900" b="1" dirty="0"/>
          </a:p>
        </p:txBody>
      </p:sp>
      <p:sp>
        <p:nvSpPr>
          <p:cNvPr id="2312" name="Line 264"/>
          <p:cNvSpPr>
            <a:spLocks noChangeShapeType="1"/>
          </p:cNvSpPr>
          <p:nvPr/>
        </p:nvSpPr>
        <p:spPr bwMode="auto">
          <a:xfrm>
            <a:off x="6858000" y="414307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3" name="Text Box 265"/>
          <p:cNvSpPr txBox="1">
            <a:spLocks noChangeArrowheads="1"/>
          </p:cNvSpPr>
          <p:nvPr/>
        </p:nvSpPr>
        <p:spPr bwMode="auto">
          <a:xfrm>
            <a:off x="7223125" y="358933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2318" name="Rectangle 270"/>
          <p:cNvSpPr>
            <a:spLocks noChangeArrowheads="1"/>
          </p:cNvSpPr>
          <p:nvPr/>
        </p:nvSpPr>
        <p:spPr bwMode="auto">
          <a:xfrm>
            <a:off x="838200" y="2514600"/>
            <a:ext cx="8382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EMS</a:t>
            </a:r>
          </a:p>
        </p:txBody>
      </p:sp>
      <p:sp>
        <p:nvSpPr>
          <p:cNvPr id="2320" name="Rectangle 272"/>
          <p:cNvSpPr>
            <a:spLocks noChangeArrowheads="1"/>
          </p:cNvSpPr>
          <p:nvPr/>
        </p:nvSpPr>
        <p:spPr bwMode="auto">
          <a:xfrm rot="16200000">
            <a:off x="1143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Binghamton U</a:t>
            </a:r>
            <a:endParaRPr lang="en-US" sz="1000" b="1" dirty="0"/>
          </a:p>
        </p:txBody>
      </p:sp>
      <p:sp>
        <p:nvSpPr>
          <p:cNvPr id="2322" name="Rectangle 274"/>
          <p:cNvSpPr>
            <a:spLocks noChangeArrowheads="1"/>
          </p:cNvSpPr>
          <p:nvPr/>
        </p:nvSpPr>
        <p:spPr bwMode="auto">
          <a:xfrm>
            <a:off x="7305675" y="4195533"/>
            <a:ext cx="990600" cy="4145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 smtClean="0"/>
              <a:t> </a:t>
            </a:r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2324" name="Rectangle 276"/>
          <p:cNvSpPr>
            <a:spLocks noChangeArrowheads="1"/>
          </p:cNvSpPr>
          <p:nvPr/>
        </p:nvSpPr>
        <p:spPr bwMode="auto">
          <a:xfrm rot="16200000">
            <a:off x="4591050" y="4945741"/>
            <a:ext cx="7620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endParaRPr lang="en-US" sz="900" b="1" dirty="0"/>
          </a:p>
        </p:txBody>
      </p:sp>
      <p:sp>
        <p:nvSpPr>
          <p:cNvPr id="2326" name="Line 278"/>
          <p:cNvSpPr>
            <a:spLocks noChangeShapeType="1"/>
          </p:cNvSpPr>
          <p:nvPr/>
        </p:nv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7" name="Line 279"/>
          <p:cNvSpPr>
            <a:spLocks noChangeShapeType="1"/>
          </p:cNvSpPr>
          <p:nvPr/>
        </p:nvSpPr>
        <p:spPr bwMode="auto">
          <a:xfrm>
            <a:off x="1905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2" name="Rectangle 284"/>
          <p:cNvSpPr>
            <a:spLocks noChangeArrowheads="1"/>
          </p:cNvSpPr>
          <p:nvPr/>
        </p:nvSpPr>
        <p:spPr bwMode="auto">
          <a:xfrm>
            <a:off x="7429500" y="3286125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2338" name="Rectangle 290"/>
          <p:cNvSpPr>
            <a:spLocks noChangeArrowheads="1"/>
          </p:cNvSpPr>
          <p:nvPr/>
        </p:nvSpPr>
        <p:spPr bwMode="auto">
          <a:xfrm>
            <a:off x="8458200" y="1219200"/>
            <a:ext cx="228600" cy="533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9" name="Rectangle 291"/>
          <p:cNvSpPr>
            <a:spLocks noChangeArrowheads="1"/>
          </p:cNvSpPr>
          <p:nvPr/>
        </p:nvSpPr>
        <p:spPr bwMode="auto">
          <a:xfrm rot="16200000">
            <a:off x="24765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800" b="1" dirty="0" smtClean="0"/>
              <a:t>William College</a:t>
            </a:r>
            <a:endParaRPr lang="en-US" sz="800" b="1" dirty="0"/>
          </a:p>
        </p:txBody>
      </p:sp>
      <p:sp>
        <p:nvSpPr>
          <p:cNvPr id="2341" name="Rectangle 293"/>
          <p:cNvSpPr>
            <a:spLocks noChangeArrowheads="1"/>
          </p:cNvSpPr>
          <p:nvPr/>
        </p:nvSpPr>
        <p:spPr bwMode="auto">
          <a:xfrm rot="16200000">
            <a:off x="-1905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RIT</a:t>
            </a:r>
            <a:endParaRPr lang="en-US" sz="1000" b="1" dirty="0"/>
          </a:p>
        </p:txBody>
      </p:sp>
      <p:sp>
        <p:nvSpPr>
          <p:cNvPr id="2343" name="Rectangle 295"/>
          <p:cNvSpPr>
            <a:spLocks noChangeArrowheads="1"/>
          </p:cNvSpPr>
          <p:nvPr/>
        </p:nvSpPr>
        <p:spPr bwMode="auto">
          <a:xfrm>
            <a:off x="4495800" y="4688566"/>
            <a:ext cx="220662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800" b="1" dirty="0" smtClean="0"/>
              <a:t> </a:t>
            </a:r>
            <a:endParaRPr lang="en-US" sz="800" b="1" dirty="0"/>
          </a:p>
        </p:txBody>
      </p:sp>
      <p:sp>
        <p:nvSpPr>
          <p:cNvPr id="2352" name="Rectangle 304"/>
          <p:cNvSpPr>
            <a:spLocks noChangeArrowheads="1"/>
          </p:cNvSpPr>
          <p:nvPr/>
        </p:nvSpPr>
        <p:spPr bwMode="auto">
          <a:xfrm rot="16200000">
            <a:off x="2209801" y="5943600"/>
            <a:ext cx="990600" cy="2286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UMass</a:t>
            </a:r>
            <a:endParaRPr lang="en-US" sz="900" b="1" dirty="0"/>
          </a:p>
        </p:txBody>
      </p:sp>
      <p:sp>
        <p:nvSpPr>
          <p:cNvPr id="2354" name="Rectangle 306"/>
          <p:cNvSpPr>
            <a:spLocks noChangeArrowheads="1"/>
          </p:cNvSpPr>
          <p:nvPr/>
        </p:nvSpPr>
        <p:spPr bwMode="auto">
          <a:xfrm>
            <a:off x="4724400" y="5562600"/>
            <a:ext cx="381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endParaRPr lang="en-US" sz="800" b="1" dirty="0"/>
          </a:p>
          <a:p>
            <a:pPr algn="ctr"/>
            <a:endParaRPr lang="en-US" sz="900" b="1" dirty="0" smtClean="0"/>
          </a:p>
        </p:txBody>
      </p:sp>
      <p:sp>
        <p:nvSpPr>
          <p:cNvPr id="2370" name="Rectangle 322"/>
          <p:cNvSpPr>
            <a:spLocks noChangeArrowheads="1"/>
          </p:cNvSpPr>
          <p:nvPr/>
        </p:nvSpPr>
        <p:spPr bwMode="auto">
          <a:xfrm>
            <a:off x="2286000" y="5562600"/>
            <a:ext cx="30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</p:txBody>
      </p:sp>
      <p:sp>
        <p:nvSpPr>
          <p:cNvPr id="2378" name="Text Box 330"/>
          <p:cNvSpPr txBox="1">
            <a:spLocks noChangeArrowheads="1"/>
          </p:cNvSpPr>
          <p:nvPr/>
        </p:nvSpPr>
        <p:spPr bwMode="auto">
          <a:xfrm>
            <a:off x="7451725" y="55451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000"/>
          </a:p>
        </p:txBody>
      </p:sp>
      <p:sp>
        <p:nvSpPr>
          <p:cNvPr id="2417" name="Text Box 369"/>
          <p:cNvSpPr txBox="1">
            <a:spLocks noChangeArrowheads="1"/>
          </p:cNvSpPr>
          <p:nvPr/>
        </p:nvSpPr>
        <p:spPr bwMode="auto">
          <a:xfrm>
            <a:off x="3048000" y="3429000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420" name="Text Box 372"/>
          <p:cNvSpPr txBox="1">
            <a:spLocks noChangeArrowheads="1"/>
          </p:cNvSpPr>
          <p:nvPr/>
        </p:nvSpPr>
        <p:spPr bwMode="auto">
          <a:xfrm>
            <a:off x="7070725" y="5113338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800"/>
          </a:p>
        </p:txBody>
      </p:sp>
      <p:sp>
        <p:nvSpPr>
          <p:cNvPr id="2424" name="Text Box 376"/>
          <p:cNvSpPr txBox="1">
            <a:spLocks noChangeArrowheads="1"/>
          </p:cNvSpPr>
          <p:nvPr/>
        </p:nvSpPr>
        <p:spPr bwMode="auto">
          <a:xfrm>
            <a:off x="3962400" y="5410200"/>
            <a:ext cx="2590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/>
              <a:t>’</a:t>
            </a:r>
          </a:p>
        </p:txBody>
      </p:sp>
      <p:sp>
        <p:nvSpPr>
          <p:cNvPr id="2426" name="Line 378"/>
          <p:cNvSpPr>
            <a:spLocks noChangeShapeType="1"/>
          </p:cNvSpPr>
          <p:nvPr/>
        </p:nvSpPr>
        <p:spPr bwMode="auto">
          <a:xfrm flipV="1">
            <a:off x="2286000" y="4419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" name="Line 379"/>
          <p:cNvSpPr>
            <a:spLocks noChangeShapeType="1"/>
          </p:cNvSpPr>
          <p:nvPr/>
        </p:nvSpPr>
        <p:spPr bwMode="auto">
          <a:xfrm>
            <a:off x="2286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8" name="Text Box 380"/>
          <p:cNvSpPr txBox="1">
            <a:spLocks noChangeArrowheads="1"/>
          </p:cNvSpPr>
          <p:nvPr/>
        </p:nvSpPr>
        <p:spPr bwMode="auto">
          <a:xfrm rot="16200000">
            <a:off x="1397000" y="2794000"/>
            <a:ext cx="180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 b="1" dirty="0"/>
              <a:t>DO NOT TOUCH THIS GUYS STUFF</a:t>
            </a:r>
          </a:p>
        </p:txBody>
      </p:sp>
      <p:sp>
        <p:nvSpPr>
          <p:cNvPr id="2434" name="Text Box 386"/>
          <p:cNvSpPr txBox="1">
            <a:spLocks noChangeArrowheads="1"/>
          </p:cNvSpPr>
          <p:nvPr/>
        </p:nvSpPr>
        <p:spPr bwMode="auto">
          <a:xfrm>
            <a:off x="4098925" y="3581400"/>
            <a:ext cx="184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436" name="Text Box 388"/>
          <p:cNvSpPr txBox="1">
            <a:spLocks noChangeArrowheads="1"/>
          </p:cNvSpPr>
          <p:nvPr/>
        </p:nvSpPr>
        <p:spPr bwMode="auto">
          <a:xfrm rot="16200000">
            <a:off x="7468562" y="5956034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 smtClean="0"/>
              <a:t> </a:t>
            </a:r>
            <a:endParaRPr lang="en-US" sz="800" b="1" dirty="0"/>
          </a:p>
        </p:txBody>
      </p:sp>
      <p:sp>
        <p:nvSpPr>
          <p:cNvPr id="2449" name="Rectangle 401"/>
          <p:cNvSpPr>
            <a:spLocks noChangeArrowheads="1"/>
          </p:cNvSpPr>
          <p:nvPr/>
        </p:nvSpPr>
        <p:spPr bwMode="auto">
          <a:xfrm>
            <a:off x="0" y="5562600"/>
            <a:ext cx="1524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2" name="Text Box 404"/>
          <p:cNvSpPr txBox="1">
            <a:spLocks noChangeArrowheads="1"/>
          </p:cNvSpPr>
          <p:nvPr/>
        </p:nvSpPr>
        <p:spPr bwMode="auto">
          <a:xfrm>
            <a:off x="2590800" y="4114800"/>
            <a:ext cx="846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 dirty="0"/>
          </a:p>
        </p:txBody>
      </p:sp>
      <p:sp>
        <p:nvSpPr>
          <p:cNvPr id="2454" name="Rectangle 406"/>
          <p:cNvSpPr>
            <a:spLocks noChangeArrowheads="1"/>
          </p:cNvSpPr>
          <p:nvPr/>
        </p:nvSpPr>
        <p:spPr bwMode="auto">
          <a:xfrm>
            <a:off x="3429000" y="3733800"/>
            <a:ext cx="76200" cy="1752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5" name="Text Box 407"/>
          <p:cNvSpPr txBox="1">
            <a:spLocks noChangeArrowheads="1"/>
          </p:cNvSpPr>
          <p:nvPr/>
        </p:nvSpPr>
        <p:spPr bwMode="auto">
          <a:xfrm>
            <a:off x="3870325" y="435133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2459" name="Text Box 411"/>
          <p:cNvSpPr txBox="1">
            <a:spLocks noChangeArrowheads="1"/>
          </p:cNvSpPr>
          <p:nvPr/>
        </p:nvSpPr>
        <p:spPr bwMode="auto">
          <a:xfrm>
            <a:off x="2667000" y="3733800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2460" name="Rectangle 412"/>
          <p:cNvSpPr>
            <a:spLocks noChangeArrowheads="1"/>
          </p:cNvSpPr>
          <p:nvPr/>
        </p:nvSpPr>
        <p:spPr bwMode="auto">
          <a:xfrm>
            <a:off x="1295400" y="4800600"/>
            <a:ext cx="38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   </a:t>
            </a:r>
            <a:endParaRPr lang="en-US" sz="9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286000" y="5562600"/>
            <a:ext cx="323165" cy="9643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900" b="1" dirty="0" smtClean="0"/>
              <a:t>Tufts University</a:t>
            </a:r>
            <a:endParaRPr lang="en-US" sz="900" b="1" dirty="0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 rot="16200000">
            <a:off x="4800600" y="5867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endParaRPr lang="en-US" sz="900" b="1" dirty="0"/>
          </a:p>
        </p:txBody>
      </p:sp>
      <p:sp>
        <p:nvSpPr>
          <p:cNvPr id="118" name="Rectangle 216"/>
          <p:cNvSpPr>
            <a:spLocks noChangeArrowheads="1"/>
          </p:cNvSpPr>
          <p:nvPr/>
        </p:nvSpPr>
        <p:spPr bwMode="auto">
          <a:xfrm rot="16200000">
            <a:off x="5600700" y="58293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 smtClean="0"/>
          </a:p>
        </p:txBody>
      </p:sp>
      <p:sp>
        <p:nvSpPr>
          <p:cNvPr id="119" name="Rectangle 216"/>
          <p:cNvSpPr>
            <a:spLocks noChangeArrowheads="1"/>
          </p:cNvSpPr>
          <p:nvPr/>
        </p:nvSpPr>
        <p:spPr bwMode="auto">
          <a:xfrm rot="16200000">
            <a:off x="6057900" y="58293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20" name="Rectangle 214"/>
          <p:cNvSpPr>
            <a:spLocks noChangeArrowheads="1"/>
          </p:cNvSpPr>
          <p:nvPr/>
        </p:nvSpPr>
        <p:spPr bwMode="auto">
          <a:xfrm flipH="1">
            <a:off x="8534400" y="5562600"/>
            <a:ext cx="457200" cy="990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Bay Shore</a:t>
            </a:r>
            <a:endParaRPr lang="en-US" sz="900" b="1" dirty="0"/>
          </a:p>
        </p:txBody>
      </p:sp>
      <p:sp>
        <p:nvSpPr>
          <p:cNvPr id="121" name="Oval 149"/>
          <p:cNvSpPr>
            <a:spLocks noChangeArrowheads="1"/>
          </p:cNvSpPr>
          <p:nvPr/>
        </p:nvSpPr>
        <p:spPr bwMode="auto">
          <a:xfrm>
            <a:off x="990600" y="49530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2" name="Oval 149"/>
          <p:cNvSpPr>
            <a:spLocks noChangeArrowheads="1"/>
          </p:cNvSpPr>
          <p:nvPr/>
        </p:nvSpPr>
        <p:spPr bwMode="auto">
          <a:xfrm>
            <a:off x="3124200" y="33528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3" name="Oval 149"/>
          <p:cNvSpPr>
            <a:spLocks noChangeArrowheads="1"/>
          </p:cNvSpPr>
          <p:nvPr/>
        </p:nvSpPr>
        <p:spPr bwMode="auto">
          <a:xfrm>
            <a:off x="152400" y="50292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4" name="Oval 149"/>
          <p:cNvSpPr>
            <a:spLocks noChangeArrowheads="1"/>
          </p:cNvSpPr>
          <p:nvPr/>
        </p:nvSpPr>
        <p:spPr bwMode="auto">
          <a:xfrm>
            <a:off x="304800" y="18288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5" name="Oval 149"/>
          <p:cNvSpPr>
            <a:spLocks noChangeArrowheads="1"/>
          </p:cNvSpPr>
          <p:nvPr/>
        </p:nvSpPr>
        <p:spPr bwMode="auto">
          <a:xfrm>
            <a:off x="7530644" y="3720644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6" name="Rectangle 377"/>
          <p:cNvSpPr>
            <a:spLocks noChangeArrowheads="1"/>
          </p:cNvSpPr>
          <p:nvPr/>
        </p:nvSpPr>
        <p:spPr bwMode="auto">
          <a:xfrm>
            <a:off x="0" y="28956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377"/>
          <p:cNvSpPr>
            <a:spLocks noChangeArrowheads="1"/>
          </p:cNvSpPr>
          <p:nvPr/>
        </p:nvSpPr>
        <p:spPr bwMode="auto">
          <a:xfrm>
            <a:off x="0" y="35052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377"/>
          <p:cNvSpPr>
            <a:spLocks noChangeArrowheads="1"/>
          </p:cNvSpPr>
          <p:nvPr/>
        </p:nvSpPr>
        <p:spPr bwMode="auto">
          <a:xfrm>
            <a:off x="0" y="41910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77"/>
          <p:cNvSpPr>
            <a:spLocks noChangeArrowheads="1"/>
          </p:cNvSpPr>
          <p:nvPr/>
        </p:nvSpPr>
        <p:spPr bwMode="auto">
          <a:xfrm>
            <a:off x="0" y="48768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377"/>
          <p:cNvSpPr>
            <a:spLocks noChangeArrowheads="1"/>
          </p:cNvSpPr>
          <p:nvPr/>
        </p:nvSpPr>
        <p:spPr bwMode="auto">
          <a:xfrm>
            <a:off x="0" y="22860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284"/>
          <p:cNvSpPr>
            <a:spLocks noChangeArrowheads="1"/>
          </p:cNvSpPr>
          <p:nvPr/>
        </p:nvSpPr>
        <p:spPr bwMode="auto">
          <a:xfrm>
            <a:off x="838200" y="2133600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134" name="Rectangle 284"/>
          <p:cNvSpPr>
            <a:spLocks noChangeArrowheads="1"/>
          </p:cNvSpPr>
          <p:nvPr/>
        </p:nvSpPr>
        <p:spPr bwMode="auto">
          <a:xfrm>
            <a:off x="0" y="2438400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137" name="AutoShape 81"/>
          <p:cNvSpPr>
            <a:spLocks noChangeArrowheads="1"/>
          </p:cNvSpPr>
          <p:nvPr/>
        </p:nvSpPr>
        <p:spPr bwMode="auto">
          <a:xfrm>
            <a:off x="44196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/>
              <a:t>Private trailer</a:t>
            </a:r>
            <a:endParaRPr lang="en-US" sz="800" dirty="0"/>
          </a:p>
        </p:txBody>
      </p:sp>
      <p:sp>
        <p:nvSpPr>
          <p:cNvPr id="138" name="AutoShape 81"/>
          <p:cNvSpPr>
            <a:spLocks noChangeArrowheads="1"/>
          </p:cNvSpPr>
          <p:nvPr/>
        </p:nvSpPr>
        <p:spPr bwMode="auto">
          <a:xfrm>
            <a:off x="53340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39" name="AutoShape 81"/>
          <p:cNvSpPr>
            <a:spLocks noChangeArrowheads="1"/>
          </p:cNvSpPr>
          <p:nvPr/>
        </p:nvSpPr>
        <p:spPr bwMode="auto">
          <a:xfrm>
            <a:off x="62484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0" name="AutoShape 81"/>
          <p:cNvSpPr>
            <a:spLocks noChangeArrowheads="1"/>
          </p:cNvSpPr>
          <p:nvPr/>
        </p:nvSpPr>
        <p:spPr bwMode="auto">
          <a:xfrm>
            <a:off x="1752600" y="41148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2" name="AutoShape 81"/>
          <p:cNvSpPr>
            <a:spLocks noChangeArrowheads="1"/>
          </p:cNvSpPr>
          <p:nvPr/>
        </p:nvSpPr>
        <p:spPr bwMode="auto">
          <a:xfrm>
            <a:off x="2590800" y="38100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4" name="AutoShape 81"/>
          <p:cNvSpPr>
            <a:spLocks noChangeArrowheads="1"/>
          </p:cNvSpPr>
          <p:nvPr/>
        </p:nvSpPr>
        <p:spPr bwMode="auto">
          <a:xfrm>
            <a:off x="1295400" y="45720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5" name="AutoShape 81"/>
          <p:cNvSpPr>
            <a:spLocks noChangeArrowheads="1"/>
          </p:cNvSpPr>
          <p:nvPr/>
        </p:nvSpPr>
        <p:spPr bwMode="auto">
          <a:xfrm>
            <a:off x="3505200" y="38862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35" name="AutoShape 28"/>
          <p:cNvSpPr>
            <a:spLocks noChangeArrowheads="1"/>
          </p:cNvSpPr>
          <p:nvPr/>
        </p:nvSpPr>
        <p:spPr bwMode="auto">
          <a:xfrm>
            <a:off x="2590800" y="48006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900" b="1" dirty="0" smtClean="0"/>
          </a:p>
        </p:txBody>
      </p:sp>
      <p:sp>
        <p:nvSpPr>
          <p:cNvPr id="136" name="AutoShape 28"/>
          <p:cNvSpPr>
            <a:spLocks noChangeArrowheads="1"/>
          </p:cNvSpPr>
          <p:nvPr/>
        </p:nvSpPr>
        <p:spPr bwMode="auto">
          <a:xfrm>
            <a:off x="838200" y="34290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46" name="AutoShape 28"/>
          <p:cNvSpPr>
            <a:spLocks noChangeArrowheads="1"/>
          </p:cNvSpPr>
          <p:nvPr/>
        </p:nvSpPr>
        <p:spPr bwMode="auto">
          <a:xfrm>
            <a:off x="838200" y="38100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47" name="AutoShape 28"/>
          <p:cNvSpPr>
            <a:spLocks noChangeArrowheads="1"/>
          </p:cNvSpPr>
          <p:nvPr/>
        </p:nvSpPr>
        <p:spPr bwMode="auto">
          <a:xfrm>
            <a:off x="838200" y="41910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48" name="AutoShape 28"/>
          <p:cNvSpPr>
            <a:spLocks noChangeArrowheads="1"/>
          </p:cNvSpPr>
          <p:nvPr/>
        </p:nvSpPr>
        <p:spPr bwMode="auto">
          <a:xfrm>
            <a:off x="838200" y="3048000"/>
            <a:ext cx="914400" cy="1524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1000" b="1" dirty="0" smtClean="0"/>
              <a:t>Car-Top </a:t>
            </a:r>
          </a:p>
          <a:p>
            <a:pPr algn="ctr"/>
            <a:r>
              <a:rPr lang="en-US" sz="1000" b="1" dirty="0" smtClean="0"/>
              <a:t>Boat area</a:t>
            </a:r>
          </a:p>
          <a:p>
            <a:pPr algn="ctr"/>
            <a:r>
              <a:rPr lang="en-US" sz="1000" b="1" dirty="0" smtClean="0"/>
              <a:t>(Boats ONLY)</a:t>
            </a:r>
            <a:endParaRPr lang="en-US" sz="1000" b="1" dirty="0"/>
          </a:p>
        </p:txBody>
      </p:sp>
      <p:sp>
        <p:nvSpPr>
          <p:cNvPr id="150" name="Oval 149"/>
          <p:cNvSpPr>
            <a:spLocks noChangeArrowheads="1"/>
          </p:cNvSpPr>
          <p:nvPr/>
        </p:nvSpPr>
        <p:spPr bwMode="auto">
          <a:xfrm>
            <a:off x="2133600" y="47244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49" name="Rectangle 216"/>
          <p:cNvSpPr>
            <a:spLocks noChangeArrowheads="1"/>
          </p:cNvSpPr>
          <p:nvPr/>
        </p:nvSpPr>
        <p:spPr bwMode="auto">
          <a:xfrm rot="16200000">
            <a:off x="6489699" y="5854283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51" name="Rectangle 216"/>
          <p:cNvSpPr>
            <a:spLocks noChangeArrowheads="1"/>
          </p:cNvSpPr>
          <p:nvPr/>
        </p:nvSpPr>
        <p:spPr bwMode="auto">
          <a:xfrm rot="16200000">
            <a:off x="6896100" y="58293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52" name="Rectangle 216"/>
          <p:cNvSpPr>
            <a:spLocks noChangeArrowheads="1"/>
          </p:cNvSpPr>
          <p:nvPr/>
        </p:nvSpPr>
        <p:spPr bwMode="auto">
          <a:xfrm rot="16200000">
            <a:off x="7296150" y="5886450"/>
            <a:ext cx="9906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153" name="Rectangle 216"/>
          <p:cNvSpPr>
            <a:spLocks noChangeArrowheads="1"/>
          </p:cNvSpPr>
          <p:nvPr/>
        </p:nvSpPr>
        <p:spPr bwMode="auto">
          <a:xfrm rot="16200000">
            <a:off x="7905750" y="5924550"/>
            <a:ext cx="9906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CRI(1)</a:t>
            </a:r>
            <a:endParaRPr lang="en-US" sz="900" b="1" dirty="0"/>
          </a:p>
        </p:txBody>
      </p:sp>
      <p:sp>
        <p:nvSpPr>
          <p:cNvPr id="154" name="Rectangle 153"/>
          <p:cNvSpPr/>
          <p:nvPr/>
        </p:nvSpPr>
        <p:spPr>
          <a:xfrm>
            <a:off x="8229600" y="1828800"/>
            <a:ext cx="457200" cy="37338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214"/>
          <p:cNvSpPr>
            <a:spLocks noChangeArrowheads="1"/>
          </p:cNvSpPr>
          <p:nvPr/>
        </p:nvSpPr>
        <p:spPr bwMode="auto">
          <a:xfrm flipH="1">
            <a:off x="1371600" y="5562600"/>
            <a:ext cx="304800" cy="990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>
                <a:solidFill>
                  <a:srgbClr val="FFFF00"/>
                </a:solidFill>
              </a:rPr>
              <a:t>Spectators</a:t>
            </a:r>
            <a:endParaRPr lang="en-US" sz="900" b="1" dirty="0">
              <a:solidFill>
                <a:srgbClr val="FFFF00"/>
              </a:solidFill>
            </a:endParaRPr>
          </a:p>
        </p:txBody>
      </p:sp>
      <p:sp>
        <p:nvSpPr>
          <p:cNvPr id="159" name="Rectangle 261"/>
          <p:cNvSpPr>
            <a:spLocks noChangeArrowheads="1"/>
          </p:cNvSpPr>
          <p:nvPr/>
        </p:nvSpPr>
        <p:spPr bwMode="auto">
          <a:xfrm rot="16200000">
            <a:off x="10287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New York U</a:t>
            </a:r>
            <a:endParaRPr lang="en-US" sz="900" b="1" dirty="0"/>
          </a:p>
        </p:txBody>
      </p:sp>
      <p:sp>
        <p:nvSpPr>
          <p:cNvPr id="160" name="Rectangle 261"/>
          <p:cNvSpPr>
            <a:spLocks noChangeArrowheads="1"/>
          </p:cNvSpPr>
          <p:nvPr/>
        </p:nvSpPr>
        <p:spPr bwMode="auto">
          <a:xfrm rot="16200000">
            <a:off x="16383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Middlebury </a:t>
            </a:r>
            <a:r>
              <a:rPr lang="en-US" sz="900" b="1" dirty="0" err="1" smtClean="0"/>
              <a:t>Coll</a:t>
            </a:r>
            <a:endParaRPr lang="en-US" sz="900" b="1" dirty="0"/>
          </a:p>
        </p:txBody>
      </p:sp>
      <p:sp>
        <p:nvSpPr>
          <p:cNvPr id="161" name="Rectangle 160"/>
          <p:cNvSpPr/>
          <p:nvPr/>
        </p:nvSpPr>
        <p:spPr>
          <a:xfrm>
            <a:off x="8686800" y="4572000"/>
            <a:ext cx="457200" cy="3048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AutoShape 81"/>
          <p:cNvSpPr>
            <a:spLocks noChangeArrowheads="1"/>
          </p:cNvSpPr>
          <p:nvPr/>
        </p:nvSpPr>
        <p:spPr bwMode="auto">
          <a:xfrm rot="16200000">
            <a:off x="8384567" y="40360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3" name="AutoShape 81"/>
          <p:cNvSpPr>
            <a:spLocks noChangeArrowheads="1"/>
          </p:cNvSpPr>
          <p:nvPr/>
        </p:nvSpPr>
        <p:spPr bwMode="auto">
          <a:xfrm rot="16200000">
            <a:off x="8384567" y="31216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4" name="AutoShape 81"/>
          <p:cNvSpPr>
            <a:spLocks noChangeArrowheads="1"/>
          </p:cNvSpPr>
          <p:nvPr/>
        </p:nvSpPr>
        <p:spPr bwMode="auto">
          <a:xfrm rot="16200000">
            <a:off x="8384567" y="22072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6" name="AutoShape 81"/>
          <p:cNvSpPr>
            <a:spLocks noChangeArrowheads="1"/>
          </p:cNvSpPr>
          <p:nvPr/>
        </p:nvSpPr>
        <p:spPr bwMode="auto">
          <a:xfrm rot="5036813">
            <a:off x="1570081" y="3283989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1" name="Rectangle 216"/>
          <p:cNvSpPr>
            <a:spLocks noChangeArrowheads="1"/>
          </p:cNvSpPr>
          <p:nvPr/>
        </p:nvSpPr>
        <p:spPr bwMode="auto">
          <a:xfrm rot="16200000">
            <a:off x="8267700" y="58293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Albany RC </a:t>
            </a:r>
          </a:p>
        </p:txBody>
      </p:sp>
      <p:sp>
        <p:nvSpPr>
          <p:cNvPr id="155" name="AutoShape 28"/>
          <p:cNvSpPr>
            <a:spLocks noChangeArrowheads="1"/>
          </p:cNvSpPr>
          <p:nvPr/>
        </p:nvSpPr>
        <p:spPr bwMode="auto">
          <a:xfrm>
            <a:off x="2590800" y="40386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900" b="1" dirty="0" smtClean="0"/>
          </a:p>
        </p:txBody>
      </p:sp>
      <p:sp>
        <p:nvSpPr>
          <p:cNvPr id="157" name="Rectangle 261"/>
          <p:cNvSpPr>
            <a:spLocks noChangeArrowheads="1"/>
          </p:cNvSpPr>
          <p:nvPr/>
        </p:nvSpPr>
        <p:spPr bwMode="auto">
          <a:xfrm rot="16200000">
            <a:off x="13335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 Marist</a:t>
            </a:r>
          </a:p>
        </p:txBody>
      </p:sp>
      <p:sp>
        <p:nvSpPr>
          <p:cNvPr id="143" name="Oval 149"/>
          <p:cNvSpPr>
            <a:spLocks noChangeArrowheads="1"/>
          </p:cNvSpPr>
          <p:nvPr/>
        </p:nvSpPr>
        <p:spPr bwMode="auto">
          <a:xfrm>
            <a:off x="6248400" y="4828381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58" name="Oval 149"/>
          <p:cNvSpPr>
            <a:spLocks noChangeArrowheads="1"/>
          </p:cNvSpPr>
          <p:nvPr/>
        </p:nvSpPr>
        <p:spPr bwMode="auto">
          <a:xfrm>
            <a:off x="7987844" y="3347582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65" name="Rectangle 216"/>
          <p:cNvSpPr>
            <a:spLocks noChangeArrowheads="1"/>
          </p:cNvSpPr>
          <p:nvPr/>
        </p:nvSpPr>
        <p:spPr bwMode="auto">
          <a:xfrm rot="16200000">
            <a:off x="7625894" y="5868155"/>
            <a:ext cx="990600" cy="333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CRI(2)</a:t>
            </a:r>
            <a:endParaRPr lang="en-US" sz="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216</Words>
  <Application>Microsoft Office PowerPoint</Application>
  <PresentationFormat>Letter Paper (8.5x11 in)</PresentationFormat>
  <Paragraphs>88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Whalen</dc:creator>
  <cp:lastModifiedBy>Owner</cp:lastModifiedBy>
  <cp:revision>226</cp:revision>
  <dcterms:created xsi:type="dcterms:W3CDTF">2007-05-05T01:53:28Z</dcterms:created>
  <dcterms:modified xsi:type="dcterms:W3CDTF">2012-10-24T13:33:54Z</dcterms:modified>
</cp:coreProperties>
</file>